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5"/>
  </p:notesMasterIdLst>
  <p:sldIdLst>
    <p:sldId id="310" r:id="rId3"/>
    <p:sldId id="257" r:id="rId4"/>
    <p:sldId id="288" r:id="rId5"/>
    <p:sldId id="285" r:id="rId6"/>
    <p:sldId id="291" r:id="rId7"/>
    <p:sldId id="287" r:id="rId8"/>
    <p:sldId id="278" r:id="rId9"/>
    <p:sldId id="279" r:id="rId10"/>
    <p:sldId id="280" r:id="rId11"/>
    <p:sldId id="282" r:id="rId12"/>
    <p:sldId id="281" r:id="rId13"/>
    <p:sldId id="262" r:id="rId14"/>
    <p:sldId id="263" r:id="rId15"/>
    <p:sldId id="305" r:id="rId16"/>
    <p:sldId id="303" r:id="rId17"/>
    <p:sldId id="306" r:id="rId18"/>
    <p:sldId id="307" r:id="rId19"/>
    <p:sldId id="308" r:id="rId20"/>
    <p:sldId id="294" r:id="rId21"/>
    <p:sldId id="298" r:id="rId22"/>
    <p:sldId id="274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5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A5D17-5AE2-4E0A-B9B4-F69E1AEFB8E6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9CD6A-CA7B-4074-8CEB-4A4BDB52D8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464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mtClean="0"/>
              <a:t>How do we get from the temple itself (image) to the plan? How do you read a plan?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fld id="{A3B71680-D8E9-427A-80A3-7E1CEC21847E}" type="slidenum">
              <a:rPr lang="en-US" altLang="en-US">
                <a:latin typeface="Calibri" charset="0"/>
              </a:rPr>
              <a:pPr/>
              <a:t>4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73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fld id="{CC8A9355-46A4-4E58-A362-75ADA619FB6E}" type="slidenum">
              <a:rPr lang="en-US" altLang="en-US">
                <a:latin typeface="Calibri" charset="0"/>
              </a:rPr>
              <a:pPr/>
              <a:t>19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0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fld id="{508E26D2-E88E-4793-9609-AF1CE565B0A9}" type="slidenum">
              <a:rPr lang="en-US" altLang="en-US">
                <a:latin typeface="Calibri" charset="0"/>
              </a:rPr>
              <a:pPr/>
              <a:t>6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36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mtClean="0"/>
              <a:t>How do you know?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fld id="{5E616C51-F1D7-4567-A4A7-711FF9AB0266}" type="slidenum">
              <a:rPr lang="en-US" altLang="en-US">
                <a:latin typeface="Calibri" charset="0"/>
              </a:rPr>
              <a:pPr/>
              <a:t>7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66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mtClean="0"/>
              <a:t>How do you know it’s a courtyard?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fld id="{39A6259F-E49F-4AF3-9332-9E7382C5A07B}" type="slidenum">
              <a:rPr lang="en-US" altLang="en-US">
                <a:latin typeface="Calibri" charset="0"/>
              </a:rPr>
              <a:pPr/>
              <a:t>8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829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mtClean="0"/>
              <a:t>Circles represent columns</a:t>
            </a:r>
          </a:p>
          <a:p>
            <a:pPr>
              <a:spcBef>
                <a:spcPct val="0"/>
              </a:spcBef>
            </a:pPr>
            <a:r>
              <a:rPr lang="en-US" altLang="en-US" smtClean="0"/>
              <a:t>Hypostyle = a building which has a roof supported by pillars, typically in several rows.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fld id="{2F54EDA2-37DD-4309-B1F2-8F169D537A9A}" type="slidenum">
              <a:rPr lang="en-US" altLang="en-US">
                <a:latin typeface="Calibri" charset="0"/>
              </a:rPr>
              <a:pPr/>
              <a:t>9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839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fld id="{10062F5A-2069-4FCE-9A18-559128922038}" type="slidenum">
              <a:rPr lang="en-US" altLang="en-US">
                <a:latin typeface="Calibri" charset="0"/>
              </a:rPr>
              <a:pPr/>
              <a:t>10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8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mtClean="0"/>
              <a:t>Barque chaels connected to processional way – link to concept of processions of the god.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fld id="{89402807-BC3A-46E5-8189-5501B690C4ED}" type="slidenum">
              <a:rPr lang="en-US" altLang="en-US">
                <a:latin typeface="Calibri" charset="0"/>
              </a:rPr>
              <a:pPr/>
              <a:t>11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7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mtClean="0"/>
              <a:t>Barque chaels connected to processional way – link to concept of processions of the god.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fld id="{89402807-BC3A-46E5-8189-5501B690C4ED}" type="slidenum">
              <a:rPr lang="en-US" altLang="en-US">
                <a:latin typeface="Calibri" charset="0"/>
              </a:rPr>
              <a:pPr/>
              <a:t>15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70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mtClean="0"/>
              <a:t>Barque chaels connected to processional way – link to concept of processions of the god.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fld id="{89402807-BC3A-46E5-8189-5501B690C4ED}" type="slidenum">
              <a:rPr lang="en-US" altLang="en-US">
                <a:latin typeface="Calibri" charset="0"/>
              </a:rPr>
              <a:pPr/>
              <a:t>16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7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861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35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831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BCB513DA-CCFD-4692-A424-3D495BCC6C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797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09599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24341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4417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253780" y="3062172"/>
            <a:ext cx="4711095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9" descr="Section_Image.jpg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16516" r="100" b="1"/>
          <a:stretch/>
        </p:blipFill>
        <p:spPr>
          <a:xfrm>
            <a:off x="4964875" y="3062172"/>
            <a:ext cx="6987287" cy="36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18" y="3445665"/>
            <a:ext cx="1943987" cy="32399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046796" y="5910035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</p:spTree>
    <p:extLst>
      <p:ext uri="{BB962C8B-B14F-4D97-AF65-F5344CB8AC3E}">
        <p14:creationId xmlns:p14="http://schemas.microsoft.com/office/powerpoint/2010/main" val="2270836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8" name="Picture 7" descr="MAC21_190.5x254_PowerPoint_Images_Cov 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1247"/>
            <a:ext cx="12192000" cy="3925824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09599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24341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4417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53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09599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24341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4417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3780" y="3062172"/>
            <a:ext cx="4711095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9" descr="Section_Image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16516" r="100" b="1"/>
          <a:stretch/>
        </p:blipFill>
        <p:spPr>
          <a:xfrm>
            <a:off x="4964875" y="3062172"/>
            <a:ext cx="6987287" cy="36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18" y="3445665"/>
            <a:ext cx="1943987" cy="32399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46796" y="5910035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53780" y="3062172"/>
            <a:ext cx="4711095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Placeholder 9" descr="Section_Image.jpg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16516" r="100" b="1"/>
          <a:stretch/>
        </p:blipFill>
        <p:spPr>
          <a:xfrm>
            <a:off x="4964875" y="3062172"/>
            <a:ext cx="6987287" cy="363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18" y="3445665"/>
            <a:ext cx="1943987" cy="3239978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8046796" y="5910035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</p:spTree>
    <p:extLst>
      <p:ext uri="{BB962C8B-B14F-4D97-AF65-F5344CB8AC3E}">
        <p14:creationId xmlns:p14="http://schemas.microsoft.com/office/powerpoint/2010/main" val="2127547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9" name="Picture Placeholder 9" descr="Section_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16516" r="102" b="1"/>
          <a:stretch/>
        </p:blipFill>
        <p:spPr>
          <a:xfrm>
            <a:off x="251429" y="1257301"/>
            <a:ext cx="11706850" cy="541972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41048" y="2863019"/>
            <a:ext cx="8045752" cy="6083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41048" y="3485114"/>
            <a:ext cx="6407150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605" y="5842000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49" y="3428108"/>
            <a:ext cx="3248917" cy="32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5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41904" y="181429"/>
            <a:ext cx="11710800" cy="650421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15" name="Picture 14" descr="MAC21_190.5x254_PowerPoint_Images_Cov v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44032" cy="6858000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161301" y="6183276"/>
            <a:ext cx="577266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 hasCustomPrompt="1"/>
          </p:nvPr>
        </p:nvSpPr>
        <p:spPr>
          <a:xfrm>
            <a:off x="6192011" y="2708920"/>
            <a:ext cx="5664629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AU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191251" y="3357564"/>
            <a:ext cx="5666316" cy="503237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69" y="181429"/>
            <a:ext cx="2037600" cy="7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73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8300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594785" y="1604964"/>
            <a:ext cx="11002433" cy="4524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0747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7190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594758"/>
            <a:ext cx="5348515" cy="4525963"/>
          </a:xfrm>
        </p:spPr>
        <p:txBody>
          <a:bodyPr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248400" y="1594758"/>
            <a:ext cx="5348515" cy="4525963"/>
          </a:xfrm>
        </p:spPr>
        <p:txBody>
          <a:bodyPr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</p:spTree>
    <p:extLst>
      <p:ext uri="{BB962C8B-B14F-4D97-AF65-F5344CB8AC3E}">
        <p14:creationId xmlns:p14="http://schemas.microsoft.com/office/powerpoint/2010/main" val="2872763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09600" y="1591584"/>
            <a:ext cx="5306483" cy="4529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48400" y="1591584"/>
            <a:ext cx="5306483" cy="4529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203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60506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90872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34400" y="1601999"/>
            <a:ext cx="10752000" cy="45252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035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3392" y="6309321"/>
            <a:ext cx="5472608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09321"/>
            <a:ext cx="2844800" cy="365125"/>
          </a:xfrm>
        </p:spPr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1296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01277" y="571501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0353132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 Bullet Poi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AU" dirty="0"/>
              <a:t>Bullet point text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13429" y="846667"/>
            <a:ext cx="8530571" cy="5321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lang="en-AU" sz="2400" kern="1200" cap="all" dirty="0" smtClean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AU" dirty="0"/>
              <a:t>SUBHEAD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13429" y="1628986"/>
            <a:ext cx="10914784" cy="4456855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spcAft>
                <a:spcPts val="0"/>
              </a:spcAft>
              <a:buSzPct val="73000"/>
              <a:buFont typeface="Arial" panose="020B0604020202020204" pitchFamily="34" charset="0"/>
              <a:buChar char="•"/>
              <a:defRPr lang="en-AU" sz="2400" b="0" kern="1200" cap="none" baseline="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>
              <a:defRPr baseline="0"/>
            </a:lvl2pPr>
            <a:lvl3pPr>
              <a:defRPr baseline="0"/>
            </a:lvl3pPr>
            <a:lvl4pPr>
              <a:defRPr lang="en-AU" sz="2400" b="0" kern="1200" cap="none" baseline="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>
              <a:defRPr baseline="0"/>
            </a:lvl5pPr>
          </a:lstStyle>
          <a:p>
            <a:pPr marL="0" lvl="3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Tx/>
              <a:buNone/>
            </a:pPr>
            <a:r>
              <a:rPr lang="en-AU" noProof="0" dirty="0"/>
              <a:t>Bullets with sub-bullets</a:t>
            </a:r>
          </a:p>
          <a:p>
            <a:pPr lvl="0"/>
            <a:r>
              <a:rPr lang="en-AU" noProof="0" dirty="0"/>
              <a:t>First Level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25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926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68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478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01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8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687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434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B6A66-C5BD-4632-B670-7E71B3FB4191}" type="datetimeFigureOut">
              <a:rPr lang="en-AU" smtClean="0"/>
              <a:t>31/03/2017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132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544000" cy="64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392" y="6309321"/>
            <a:ext cx="547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0932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E89C8-3E77-4327-A80D-0B69CB05DCB9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070" y="217272"/>
            <a:ext cx="2037600" cy="76273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" y="1378803"/>
            <a:ext cx="10752000" cy="12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11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dlib.etc.ucla.edu/projects/Karnak/experien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4341" y="1484784"/>
            <a:ext cx="11174082" cy="648000"/>
          </a:xfrm>
        </p:spPr>
        <p:txBody>
          <a:bodyPr>
            <a:normAutofit fontScale="90000"/>
          </a:bodyPr>
          <a:lstStyle/>
          <a:p>
            <a:r>
              <a:rPr lang="en-AU" dirty="0"/>
              <a:t>Ancient Egyptian religion, temples and festivals in Dynasty 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24341" y="2248193"/>
            <a:ext cx="8542867" cy="736847"/>
          </a:xfrm>
        </p:spPr>
        <p:txBody>
          <a:bodyPr>
            <a:normAutofit/>
          </a:bodyPr>
          <a:lstStyle/>
          <a:p>
            <a:r>
              <a:rPr lang="en-AU" cap="none" dirty="0" smtClean="0">
                <a:solidFill>
                  <a:schemeClr val="tx1"/>
                </a:solidFill>
              </a:rPr>
              <a:t>Dr Eve </a:t>
            </a:r>
            <a:r>
              <a:rPr lang="en-AU" cap="none" dirty="0" err="1" smtClean="0">
                <a:solidFill>
                  <a:schemeClr val="tx1"/>
                </a:solidFill>
              </a:rPr>
              <a:t>Guerry</a:t>
            </a:r>
            <a:r>
              <a:rPr lang="en-AU" cap="none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AU" cap="none" dirty="0" smtClean="0">
                <a:solidFill>
                  <a:schemeClr val="tx1"/>
                </a:solidFill>
              </a:rPr>
              <a:t>Macquarie University</a:t>
            </a:r>
          </a:p>
        </p:txBody>
      </p:sp>
    </p:spTree>
    <p:extLst>
      <p:ext uri="{BB962C8B-B14F-4D97-AF65-F5344CB8AC3E}">
        <p14:creationId xmlns:p14="http://schemas.microsoft.com/office/powerpoint/2010/main" val="22878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1"/>
          <p:cNvSpPr txBox="1">
            <a:spLocks noChangeArrowheads="1"/>
          </p:cNvSpPr>
          <p:nvPr/>
        </p:nvSpPr>
        <p:spPr bwMode="auto">
          <a:xfrm>
            <a:off x="5017067" y="669343"/>
            <a:ext cx="23055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r>
              <a:rPr lang="en-US" altLang="en-US" sz="4000" dirty="0">
                <a:solidFill>
                  <a:srgbClr val="0070C0"/>
                </a:solidFill>
                <a:latin typeface="+mj-lt"/>
              </a:rPr>
              <a:t>Sanctuary</a:t>
            </a:r>
          </a:p>
        </p:txBody>
      </p:sp>
      <p:pic>
        <p:nvPicPr>
          <p:cNvPr id="3891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413000"/>
            <a:ext cx="56007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710364" y="2873375"/>
            <a:ext cx="820737" cy="895350"/>
          </a:xfrm>
          <a:prstGeom prst="round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1"/>
          <p:cNvSpPr txBox="1">
            <a:spLocks noChangeArrowheads="1"/>
          </p:cNvSpPr>
          <p:nvPr/>
        </p:nvSpPr>
        <p:spPr bwMode="auto">
          <a:xfrm>
            <a:off x="2162175" y="632020"/>
            <a:ext cx="82200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dirty="0">
                <a:solidFill>
                  <a:srgbClr val="0070C0"/>
                </a:solidFill>
                <a:latin typeface="+mj-lt"/>
              </a:rPr>
              <a:t>Processional</a:t>
            </a:r>
            <a:r>
              <a:rPr lang="en-US" altLang="en-US" sz="3600" dirty="0">
                <a:latin typeface="Calibri" charset="0"/>
              </a:rPr>
              <a:t> </a:t>
            </a:r>
            <a:r>
              <a:rPr lang="en-US" altLang="en-US" sz="4000" dirty="0">
                <a:solidFill>
                  <a:srgbClr val="0070C0"/>
                </a:solidFill>
                <a:latin typeface="+mj-lt"/>
              </a:rPr>
              <a:t>Way</a:t>
            </a:r>
          </a:p>
        </p:txBody>
      </p:sp>
      <p:pic>
        <p:nvPicPr>
          <p:cNvPr id="3686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413000"/>
            <a:ext cx="56007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rot="10800000">
            <a:off x="3221039" y="3322639"/>
            <a:ext cx="3921125" cy="1587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07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37118"/>
            <a:ext cx="10515600" cy="953570"/>
          </a:xfrm>
        </p:spPr>
        <p:txBody>
          <a:bodyPr>
            <a:normAutofit/>
          </a:bodyPr>
          <a:lstStyle/>
          <a:p>
            <a:r>
              <a:rPr lang="en-AU" altLang="en-US" sz="4000" dirty="0" smtClean="0"/>
              <a:t>Egyptian religion during Dynasty 18</a:t>
            </a:r>
            <a:endParaRPr lang="en-US" altLang="en-US" sz="4000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1"/>
            <a:ext cx="9372600" cy="4924425"/>
          </a:xfrm>
        </p:spPr>
        <p:txBody>
          <a:bodyPr/>
          <a:lstStyle/>
          <a:p>
            <a:pPr>
              <a:buFontTx/>
              <a:buNone/>
            </a:pPr>
            <a:endParaRPr lang="en-AU" altLang="en-US" dirty="0"/>
          </a:p>
          <a:p>
            <a:pPr marL="0" indent="0">
              <a:buNone/>
            </a:pPr>
            <a:r>
              <a:rPr lang="en-AU" altLang="en-US" dirty="0" smtClean="0"/>
              <a:t>	Growing </a:t>
            </a:r>
            <a:r>
              <a:rPr lang="en-AU" altLang="en-US" dirty="0"/>
              <a:t>evidence of a direct relationship between gods </a:t>
            </a:r>
            <a:r>
              <a:rPr lang="en-AU" altLang="en-US" dirty="0" smtClean="0"/>
              <a:t>	and </a:t>
            </a:r>
            <a:r>
              <a:rPr lang="en-AU" altLang="en-US" dirty="0"/>
              <a:t>ordinary people</a:t>
            </a:r>
            <a:r>
              <a:rPr lang="en-AU" altLang="en-US" dirty="0" smtClean="0"/>
              <a:t>.</a:t>
            </a:r>
          </a:p>
          <a:p>
            <a:pPr marL="0" indent="0">
              <a:buNone/>
            </a:pPr>
            <a:endParaRPr lang="en-AU" altLang="en-US" dirty="0" smtClean="0"/>
          </a:p>
          <a:p>
            <a:pPr marL="0" indent="0">
              <a:buNone/>
            </a:pPr>
            <a:r>
              <a:rPr lang="en-AU" altLang="en-US" cap="small" dirty="0" smtClean="0">
                <a:solidFill>
                  <a:srgbClr val="0070C0"/>
                </a:solidFill>
              </a:rPr>
              <a:t>	Evidence:</a:t>
            </a:r>
            <a:endParaRPr lang="en-AU" altLang="en-US" cap="small" dirty="0">
              <a:solidFill>
                <a:srgbClr val="0070C0"/>
              </a:solidFill>
            </a:endParaRPr>
          </a:p>
          <a:p>
            <a:pPr lvl="2"/>
            <a:r>
              <a:rPr lang="en-AU" altLang="en-US" sz="2800" dirty="0" smtClean="0"/>
              <a:t>Festival processions</a:t>
            </a:r>
          </a:p>
          <a:p>
            <a:pPr lvl="2"/>
            <a:r>
              <a:rPr lang="en-AU" altLang="en-US" sz="2800" dirty="0" smtClean="0"/>
              <a:t>Oracles</a:t>
            </a:r>
          </a:p>
          <a:p>
            <a:pPr lvl="2"/>
            <a:r>
              <a:rPr lang="en-AU" altLang="en-US" sz="2800" dirty="0"/>
              <a:t>Votive </a:t>
            </a:r>
            <a:r>
              <a:rPr lang="en-AU" altLang="en-US" sz="2800" dirty="0" smtClean="0"/>
              <a:t>offerings</a:t>
            </a:r>
            <a:endParaRPr lang="en-US" alt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640263"/>
            <a:ext cx="10143931" cy="35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6882"/>
            <a:ext cx="843788" cy="8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altLang="en-US" dirty="0" err="1"/>
              <a:t>Opet</a:t>
            </a:r>
            <a:r>
              <a:rPr lang="en-AU" altLang="en-US" dirty="0"/>
              <a:t> festival</a:t>
            </a:r>
            <a:endParaRPr lang="en-US" altLang="en-US" dirty="0"/>
          </a:p>
        </p:txBody>
      </p:sp>
      <p:pic>
        <p:nvPicPr>
          <p:cNvPr id="81926" name="Picture 6" descr="festival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6" t="5208" r="8907" b="5263"/>
          <a:stretch>
            <a:fillRect/>
          </a:stretch>
        </p:blipFill>
        <p:spPr>
          <a:xfrm>
            <a:off x="98545" y="1690688"/>
            <a:ext cx="6192838" cy="42894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838200" y="1360333"/>
            <a:ext cx="10143931" cy="35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opetfestival from Hatshepsut's chap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9880" r="52567" b="5853"/>
          <a:stretch>
            <a:fillRect/>
          </a:stretch>
        </p:blipFill>
        <p:spPr>
          <a:xfrm>
            <a:off x="6291383" y="1690687"/>
            <a:ext cx="5862852" cy="4289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343300" y="5980112"/>
            <a:ext cx="57590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altLang="en-US" sz="1400" dirty="0"/>
              <a:t>From Hatshepsut’s chapel in </a:t>
            </a:r>
            <a:r>
              <a:rPr lang="en-AU" altLang="en-US" sz="1400" dirty="0" smtClean="0"/>
              <a:t>Karnak (Dynasty 18)</a:t>
            </a:r>
            <a:endParaRPr lang="en-US" altLang="en-US" sz="1400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8545" y="5980112"/>
            <a:ext cx="57590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altLang="en-US" sz="1400" dirty="0"/>
              <a:t>From </a:t>
            </a:r>
            <a:r>
              <a:rPr lang="en-AU" altLang="en-US" sz="1400" dirty="0" smtClean="0"/>
              <a:t>the temple of Horus at </a:t>
            </a:r>
            <a:r>
              <a:rPr lang="en-AU" altLang="en-US" sz="1400" dirty="0" err="1" smtClean="0"/>
              <a:t>Edfu</a:t>
            </a:r>
            <a:r>
              <a:rPr lang="en-AU" altLang="en-US" sz="1400" dirty="0" smtClean="0"/>
              <a:t> (Greco-Roman Period)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814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altLang="en-US" dirty="0" err="1"/>
              <a:t>Opet</a:t>
            </a:r>
            <a:r>
              <a:rPr lang="en-AU" altLang="en-US" dirty="0"/>
              <a:t> festival</a:t>
            </a:r>
            <a:endParaRPr lang="en-US" alt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60333"/>
            <a:ext cx="10143931" cy="35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4625"/>
          </a:xfrm>
        </p:spPr>
        <p:txBody>
          <a:bodyPr/>
          <a:lstStyle/>
          <a:p>
            <a:r>
              <a:rPr lang="en-AU" dirty="0" smtClean="0"/>
              <a:t>Kingship rite, connecting the king with his divine father, </a:t>
            </a:r>
            <a:r>
              <a:rPr lang="en-AU" dirty="0" err="1" smtClean="0"/>
              <a:t>Amun</a:t>
            </a:r>
            <a:r>
              <a:rPr lang="en-AU" dirty="0" smtClean="0"/>
              <a:t>.</a:t>
            </a:r>
          </a:p>
          <a:p>
            <a:r>
              <a:rPr lang="en-AU" dirty="0" smtClean="0"/>
              <a:t>The power and legitimacy of kingship are ritually bequeathed by </a:t>
            </a:r>
            <a:r>
              <a:rPr lang="en-AU" dirty="0" err="1" smtClean="0"/>
              <a:t>Amun</a:t>
            </a:r>
            <a:r>
              <a:rPr lang="en-AU" dirty="0" smtClean="0"/>
              <a:t> to his son, the living Horus.</a:t>
            </a:r>
          </a:p>
          <a:p>
            <a:r>
              <a:rPr lang="en-AU" dirty="0" smtClean="0"/>
              <a:t>Belongs to </a:t>
            </a:r>
            <a:r>
              <a:rPr lang="en-AU" dirty="0"/>
              <a:t>official royal </a:t>
            </a:r>
            <a:r>
              <a:rPr lang="en-AU" dirty="0" smtClean="0"/>
              <a:t>ideology and involved the personal appearance of the king.</a:t>
            </a:r>
          </a:p>
          <a:p>
            <a:r>
              <a:rPr lang="en-AU" dirty="0" smtClean="0"/>
              <a:t>First appears in Dynasty 18.</a:t>
            </a:r>
          </a:p>
          <a:p>
            <a:endParaRPr lang="en-AU" dirty="0"/>
          </a:p>
          <a:p>
            <a:r>
              <a:rPr lang="en-AU" dirty="0" smtClean="0"/>
              <a:t>Centrality of the </a:t>
            </a:r>
            <a:r>
              <a:rPr lang="en-AU" b="1" dirty="0" smtClean="0"/>
              <a:t>procession</a:t>
            </a:r>
            <a:r>
              <a:rPr lang="en-AU" dirty="0" smtClean="0"/>
              <a:t> involved the people.</a:t>
            </a:r>
            <a:endParaRPr lang="en-AU" dirty="0"/>
          </a:p>
        </p:txBody>
      </p:sp>
      <p:pic>
        <p:nvPicPr>
          <p:cNvPr id="9" name="Picture 6" descr="festival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6" t="5208" r="8907" b="5263"/>
          <a:stretch>
            <a:fillRect/>
          </a:stretch>
        </p:blipFill>
        <p:spPr>
          <a:xfrm>
            <a:off x="9176352" y="4695826"/>
            <a:ext cx="2539204" cy="17587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53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1"/>
          <p:cNvSpPr txBox="1">
            <a:spLocks noChangeArrowheads="1"/>
          </p:cNvSpPr>
          <p:nvPr/>
        </p:nvSpPr>
        <p:spPr bwMode="auto">
          <a:xfrm>
            <a:off x="2162175" y="632020"/>
            <a:ext cx="82200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dirty="0">
                <a:solidFill>
                  <a:srgbClr val="0070C0"/>
                </a:solidFill>
                <a:latin typeface="+mj-lt"/>
              </a:rPr>
              <a:t>Processional</a:t>
            </a:r>
            <a:r>
              <a:rPr lang="en-US" altLang="en-US" sz="3600" dirty="0">
                <a:latin typeface="Calibri" charset="0"/>
              </a:rPr>
              <a:t> </a:t>
            </a:r>
            <a:r>
              <a:rPr lang="en-US" altLang="en-US" sz="4000" dirty="0">
                <a:solidFill>
                  <a:srgbClr val="0070C0"/>
                </a:solidFill>
                <a:latin typeface="+mj-lt"/>
              </a:rPr>
              <a:t>Way</a:t>
            </a:r>
          </a:p>
        </p:txBody>
      </p:sp>
      <p:pic>
        <p:nvPicPr>
          <p:cNvPr id="3686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413000"/>
            <a:ext cx="56007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rot="10800000">
            <a:off x="3221039" y="3322639"/>
            <a:ext cx="3921125" cy="1587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1"/>
          <p:cNvSpPr txBox="1">
            <a:spLocks noChangeArrowheads="1"/>
          </p:cNvSpPr>
          <p:nvPr/>
        </p:nvSpPr>
        <p:spPr bwMode="auto">
          <a:xfrm>
            <a:off x="2162175" y="632020"/>
            <a:ext cx="82200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dirty="0">
                <a:solidFill>
                  <a:srgbClr val="0070C0"/>
                </a:solidFill>
                <a:latin typeface="+mj-lt"/>
              </a:rPr>
              <a:t>Processional</a:t>
            </a:r>
            <a:r>
              <a:rPr lang="en-US" altLang="en-US" sz="3600" dirty="0">
                <a:latin typeface="Calibri" charset="0"/>
              </a:rPr>
              <a:t> </a:t>
            </a:r>
            <a:r>
              <a:rPr lang="en-US" altLang="en-US" sz="4000" dirty="0">
                <a:solidFill>
                  <a:srgbClr val="0070C0"/>
                </a:solidFill>
                <a:latin typeface="+mj-lt"/>
              </a:rPr>
              <a:t>Way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554" y="43442"/>
            <a:ext cx="5239264" cy="6824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Straight Connector 2"/>
          <p:cNvCxnSpPr/>
          <p:nvPr/>
        </p:nvCxnSpPr>
        <p:spPr>
          <a:xfrm flipH="1" flipV="1">
            <a:off x="5710335" y="5365102"/>
            <a:ext cx="494522" cy="167951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750753" y="5261050"/>
            <a:ext cx="43336" cy="104008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641338" y="4129968"/>
            <a:ext cx="1152751" cy="1122415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63007" y="1278427"/>
            <a:ext cx="1445179" cy="2842873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44509" y="6457950"/>
            <a:ext cx="1740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 smtClean="0"/>
              <a:t>Kemp (1991: fig.71, p.203)</a:t>
            </a:r>
            <a:endParaRPr lang="en-AU" sz="900" dirty="0"/>
          </a:p>
        </p:txBody>
      </p:sp>
      <p:sp>
        <p:nvSpPr>
          <p:cNvPr id="2" name="TextBox 1"/>
          <p:cNvSpPr txBox="1"/>
          <p:nvPr/>
        </p:nvSpPr>
        <p:spPr>
          <a:xfrm>
            <a:off x="552450" y="1085850"/>
            <a:ext cx="2057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Opet</a:t>
            </a:r>
            <a:r>
              <a:rPr lang="en-US" sz="3200" dirty="0" smtClean="0"/>
              <a:t> Festival Procession</a:t>
            </a:r>
          </a:p>
          <a:p>
            <a:r>
              <a:rPr lang="en-US" sz="3200" dirty="0" smtClean="0"/>
              <a:t>route</a:t>
            </a:r>
            <a:endParaRPr lang="en-A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172575" y="714375"/>
            <a:ext cx="27527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Public vs. private aspect of the temple cult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Public celebration during the festival procession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Begins in Dynasty 18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367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Oracles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5450"/>
            <a:ext cx="10515600" cy="159067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Individuals could consult the god during festival processions</a:t>
            </a:r>
            <a:endParaRPr lang="en-AU" altLang="en-US" dirty="0" smtClean="0"/>
          </a:p>
          <a:p>
            <a:pPr marL="0" indent="0">
              <a:buNone/>
            </a:pPr>
            <a:endParaRPr lang="en-US" altLang="en-US" sz="1700" cap="small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en-US" cap="small" dirty="0" smtClean="0">
                <a:solidFill>
                  <a:srgbClr val="0070C0"/>
                </a:solidFill>
              </a:rPr>
              <a:t>Evidence</a:t>
            </a:r>
            <a:endParaRPr lang="en-AU" altLang="en-US" cap="small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AU" altLang="en-US" dirty="0" smtClean="0"/>
              <a:t>Ostraca </a:t>
            </a:r>
            <a:r>
              <a:rPr lang="en-AU" altLang="en-US" dirty="0"/>
              <a:t>with oracle questions</a:t>
            </a:r>
            <a:endParaRPr lang="en-AU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60333"/>
            <a:ext cx="10143931" cy="35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12725" y="4010025"/>
            <a:ext cx="5373590" cy="1685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AU" altLang="en-US" i="1" dirty="0" smtClean="0"/>
              <a:t>“Was it he who stole the mat?”</a:t>
            </a:r>
          </a:p>
          <a:p>
            <a:pPr>
              <a:buFontTx/>
              <a:buNone/>
            </a:pPr>
            <a:endParaRPr lang="en-AU" altLang="en-US" sz="1100" i="1" dirty="0" smtClean="0"/>
          </a:p>
          <a:p>
            <a:pPr>
              <a:buFontTx/>
              <a:buNone/>
            </a:pPr>
            <a:r>
              <a:rPr lang="en-AU" altLang="en-US" i="1" dirty="0" smtClean="0"/>
              <a:t>“Will </a:t>
            </a:r>
            <a:r>
              <a:rPr lang="en-AU" altLang="en-US" i="1" dirty="0" err="1" smtClean="0"/>
              <a:t>Seti</a:t>
            </a:r>
            <a:r>
              <a:rPr lang="en-AU" altLang="en-US" i="1" dirty="0" smtClean="0"/>
              <a:t> be appointed as priest?”</a:t>
            </a:r>
            <a:endParaRPr lang="en-AU" altLang="en-US" dirty="0" smtClean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6" name="Picture 4" descr="oracle ostra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1" t="8266" r="5621" b="54466"/>
          <a:stretch>
            <a:fillRect/>
          </a:stretch>
        </p:blipFill>
        <p:spPr>
          <a:xfrm>
            <a:off x="5205413" y="3395663"/>
            <a:ext cx="6948487" cy="25098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1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Votive Offerings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002"/>
            <a:ext cx="10515600" cy="158572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Individuals could </a:t>
            </a:r>
            <a:r>
              <a:rPr lang="en-US" altLang="en-US" dirty="0" smtClean="0"/>
              <a:t>have a direct relationship with the god</a:t>
            </a:r>
            <a:endParaRPr lang="en-AU" altLang="en-US" dirty="0"/>
          </a:p>
          <a:p>
            <a:pPr marL="0" indent="0">
              <a:buNone/>
            </a:pPr>
            <a:endParaRPr lang="en-US" altLang="en-US" sz="1700" cap="small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en-US" cap="small" dirty="0">
                <a:solidFill>
                  <a:srgbClr val="0070C0"/>
                </a:solidFill>
              </a:rPr>
              <a:t>Evidence</a:t>
            </a:r>
            <a:endParaRPr lang="en-AU" altLang="en-US" cap="small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AU" altLang="en-US" dirty="0" smtClean="0"/>
              <a:t>Theban </a:t>
            </a:r>
            <a:r>
              <a:rPr lang="en-AU" altLang="en-US" dirty="0"/>
              <a:t>ostraca dedicated to </a:t>
            </a:r>
            <a:r>
              <a:rPr lang="en-AU" altLang="en-US" dirty="0" err="1"/>
              <a:t>Amun</a:t>
            </a:r>
            <a:endParaRPr lang="en-AU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60333"/>
            <a:ext cx="10143931" cy="35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airo 122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4" t="13644" r="21501" b="49268"/>
          <a:stretch>
            <a:fillRect/>
          </a:stretch>
        </p:blipFill>
        <p:spPr>
          <a:xfrm>
            <a:off x="838200" y="3113088"/>
            <a:ext cx="4608513" cy="35734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629274" y="3113088"/>
            <a:ext cx="6230939" cy="3573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altLang="en-US" dirty="0" smtClean="0"/>
              <a:t>Cairo ostracon 12217:</a:t>
            </a:r>
          </a:p>
          <a:p>
            <a:pPr>
              <a:buFontTx/>
              <a:buNone/>
            </a:pPr>
            <a:r>
              <a:rPr lang="en-AU" altLang="en-US" i="1" dirty="0" smtClean="0"/>
              <a:t>“Because your strength is greater than that of any god, I have placed you in my heart. With you as my protector I will not fear”.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280329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1"/>
          <p:cNvSpPr txBox="1">
            <a:spLocks noChangeArrowheads="1"/>
          </p:cNvSpPr>
          <p:nvPr/>
        </p:nvSpPr>
        <p:spPr bwMode="auto">
          <a:xfrm>
            <a:off x="666749" y="641351"/>
            <a:ext cx="10810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dirty="0" smtClean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Shrine </a:t>
            </a:r>
            <a:r>
              <a:rPr lang="en-US" altLang="en-US" sz="40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the “hearing </a:t>
            </a:r>
            <a:r>
              <a:rPr lang="en-US" altLang="en-US" sz="4000" dirty="0" smtClean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ear” at </a:t>
            </a:r>
            <a:r>
              <a:rPr lang="en-US" altLang="en-US" sz="4000" dirty="0" err="1" smtClean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Karnak</a:t>
            </a:r>
            <a:r>
              <a:rPr lang="en-US" altLang="en-US" sz="4000" dirty="0" smtClean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temple</a:t>
            </a:r>
            <a:endParaRPr lang="en-US" altLang="en-US" sz="4000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710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413000"/>
            <a:ext cx="56007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910639" y="2844801"/>
            <a:ext cx="325437" cy="822325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153525" y="1438273"/>
            <a:ext cx="0" cy="1247777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7"/>
          <a:stretch/>
        </p:blipFill>
        <p:spPr>
          <a:xfrm>
            <a:off x="6958164" y="1344827"/>
            <a:ext cx="4275125" cy="29592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89" y="335274"/>
            <a:ext cx="11038115" cy="1009553"/>
          </a:xfrm>
        </p:spPr>
        <p:txBody>
          <a:bodyPr>
            <a:normAutofit/>
          </a:bodyPr>
          <a:lstStyle/>
          <a:p>
            <a:r>
              <a:rPr lang="en-AU" sz="3200" dirty="0" smtClean="0"/>
              <a:t>Ancient Egyptian religion, temples and festivals </a:t>
            </a:r>
            <a:r>
              <a:rPr lang="en-AU" sz="3200" dirty="0"/>
              <a:t>in Dynasty 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323" y="1451363"/>
            <a:ext cx="10515600" cy="47630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400" cap="small" dirty="0">
                <a:solidFill>
                  <a:srgbClr val="0070C0"/>
                </a:solidFill>
              </a:rPr>
              <a:t>Syllabus </a:t>
            </a:r>
            <a:r>
              <a:rPr lang="en-AU" sz="2400" cap="small" dirty="0" smtClean="0">
                <a:solidFill>
                  <a:srgbClr val="0070C0"/>
                </a:solidFill>
              </a:rPr>
              <a:t>links</a:t>
            </a:r>
            <a:endParaRPr lang="en-AU" sz="2400" cap="small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AU" sz="2400" dirty="0"/>
              <a:t>Ancient Egyptian Society in the New Kingdom </a:t>
            </a:r>
            <a:endParaRPr lang="en-AU" sz="2400" dirty="0" smtClean="0"/>
          </a:p>
          <a:p>
            <a:pPr marL="0" indent="0">
              <a:buNone/>
            </a:pPr>
            <a:r>
              <a:rPr lang="en-AU" sz="2400" dirty="0" smtClean="0"/>
              <a:t>until </a:t>
            </a:r>
            <a:r>
              <a:rPr lang="en-AU" sz="2400" dirty="0"/>
              <a:t>the death of Amenhotep III</a:t>
            </a:r>
          </a:p>
          <a:p>
            <a:r>
              <a:rPr lang="en-AU" sz="2400" dirty="0"/>
              <a:t>Religion</a:t>
            </a:r>
          </a:p>
          <a:p>
            <a:r>
              <a:rPr lang="en-AU" sz="2400" dirty="0"/>
              <a:t>Temples </a:t>
            </a:r>
            <a:endParaRPr lang="en-AU" sz="2400" dirty="0" smtClean="0"/>
          </a:p>
          <a:p>
            <a:r>
              <a:rPr lang="en-AU" sz="2400" dirty="0" smtClean="0"/>
              <a:t>Festivals</a:t>
            </a:r>
            <a:endParaRPr lang="en-AU" sz="2400" dirty="0"/>
          </a:p>
          <a:p>
            <a:endParaRPr lang="en-AU" sz="2400" dirty="0"/>
          </a:p>
          <a:p>
            <a:pPr marL="0" indent="0">
              <a:buNone/>
            </a:pPr>
            <a:r>
              <a:rPr lang="en-AU" sz="2400" cap="small" dirty="0" smtClean="0">
                <a:solidFill>
                  <a:srgbClr val="0070C0"/>
                </a:solidFill>
              </a:rPr>
              <a:t>Key questions</a:t>
            </a:r>
            <a:endParaRPr lang="en-AU" sz="2400" cap="small" dirty="0">
              <a:solidFill>
                <a:srgbClr val="0070C0"/>
              </a:solidFill>
            </a:endParaRPr>
          </a:p>
          <a:p>
            <a:r>
              <a:rPr lang="en-AU" sz="2400" dirty="0"/>
              <a:t>To what extent were the ordinary people involved in the religion and cult of New Kingdom Egypt? </a:t>
            </a:r>
            <a:endParaRPr lang="en-AU" sz="2400" dirty="0" smtClean="0"/>
          </a:p>
          <a:p>
            <a:r>
              <a:rPr lang="en-AU" sz="2400" dirty="0" smtClean="0"/>
              <a:t>What is the evidence </a:t>
            </a:r>
            <a:r>
              <a:rPr lang="en-AU" sz="2400" dirty="0"/>
              <a:t>for the role of religion in </a:t>
            </a:r>
            <a:r>
              <a:rPr lang="en-AU" sz="2400" dirty="0" smtClean="0"/>
              <a:t>daily life </a:t>
            </a:r>
            <a:r>
              <a:rPr lang="en-AU" sz="2400" dirty="0"/>
              <a:t>during the </a:t>
            </a:r>
            <a:r>
              <a:rPr lang="en-AU" sz="2400" dirty="0" smtClean="0"/>
              <a:t>18</a:t>
            </a:r>
            <a:r>
              <a:rPr lang="en-AU" sz="2400" baseline="30000" dirty="0" smtClean="0"/>
              <a:t>th</a:t>
            </a:r>
            <a:r>
              <a:rPr lang="en-AU" sz="2400" dirty="0" smtClean="0"/>
              <a:t> Dynasty </a:t>
            </a:r>
            <a:r>
              <a:rPr lang="en-AU" sz="2400" dirty="0"/>
              <a:t>and </a:t>
            </a:r>
            <a:r>
              <a:rPr lang="en-AU" sz="2400" dirty="0" smtClean="0"/>
              <a:t>how </a:t>
            </a:r>
            <a:r>
              <a:rPr lang="en-AU" sz="2400" dirty="0"/>
              <a:t>and why </a:t>
            </a:r>
            <a:r>
              <a:rPr lang="en-AU" sz="2400" dirty="0" smtClean="0"/>
              <a:t>does it change </a:t>
            </a:r>
            <a:r>
              <a:rPr lang="en-AU" sz="2400" dirty="0"/>
              <a:t>during this </a:t>
            </a:r>
            <a:r>
              <a:rPr lang="en-AU" sz="2400" dirty="0" smtClean="0"/>
              <a:t>period?</a:t>
            </a:r>
            <a:endParaRPr lang="en-AU" sz="2400" dirty="0"/>
          </a:p>
          <a:p>
            <a:pPr marL="0" indent="0">
              <a:buNone/>
            </a:pPr>
            <a:endParaRPr lang="en-AU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17689" y="1065598"/>
            <a:ext cx="10515600" cy="190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24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836712"/>
            <a:ext cx="3725862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/>
          <p:cNvSpPr>
            <a:spLocks/>
          </p:cNvSpPr>
          <p:nvPr/>
        </p:nvSpPr>
        <p:spPr bwMode="auto">
          <a:xfrm>
            <a:off x="2470150" y="3902870"/>
            <a:ext cx="3081338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700" dirty="0">
                <a:latin typeface="Calibri" charset="0"/>
                <a:sym typeface="Calibri" charset="0"/>
              </a:rPr>
              <a:t>UCLA Reconstruction of the “Shrine of the hearing ear” of Thutmose III,</a:t>
            </a:r>
          </a:p>
          <a:p>
            <a:pPr algn="ctr"/>
            <a:r>
              <a:rPr lang="en-US" altLang="en-US" sz="1700" dirty="0">
                <a:latin typeface="Calibri" charset="0"/>
                <a:sym typeface="Calibri" charset="0"/>
              </a:rPr>
              <a:t>Temple of </a:t>
            </a:r>
            <a:r>
              <a:rPr lang="en-US" altLang="en-US" sz="1700" dirty="0" err="1">
                <a:latin typeface="Calibri" charset="0"/>
                <a:sym typeface="Calibri" charset="0"/>
              </a:rPr>
              <a:t>Amun</a:t>
            </a:r>
            <a:r>
              <a:rPr lang="en-US" altLang="en-US" sz="1700" dirty="0">
                <a:latin typeface="Calibri" charset="0"/>
                <a:sym typeface="Calibri" charset="0"/>
              </a:rPr>
              <a:t> at </a:t>
            </a:r>
            <a:r>
              <a:rPr lang="en-US" altLang="en-US" sz="1700" dirty="0" err="1">
                <a:latin typeface="Calibri" charset="0"/>
                <a:sym typeface="Calibri" charset="0"/>
              </a:rPr>
              <a:t>Karnak</a:t>
            </a:r>
            <a:endParaRPr lang="en-US" altLang="en-US" sz="1700" dirty="0">
              <a:latin typeface="Calibri" charset="0"/>
              <a:sym typeface="Calibri" charset="0"/>
            </a:endParaRP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39" y="801242"/>
            <a:ext cx="3805237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4"/>
          <p:cNvSpPr>
            <a:spLocks/>
          </p:cNvSpPr>
          <p:nvPr/>
        </p:nvSpPr>
        <p:spPr bwMode="auto">
          <a:xfrm>
            <a:off x="6688658" y="3947840"/>
            <a:ext cx="307975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700" dirty="0">
                <a:latin typeface="Calibri" charset="0"/>
                <a:sym typeface="Calibri" charset="0"/>
              </a:rPr>
              <a:t>“Shrine of the hearing ear” of Thutmose III,</a:t>
            </a:r>
          </a:p>
          <a:p>
            <a:pPr algn="ctr"/>
            <a:r>
              <a:rPr lang="en-US" altLang="en-US" sz="1700" dirty="0">
                <a:latin typeface="Calibri" charset="0"/>
                <a:sym typeface="Calibri" charset="0"/>
              </a:rPr>
              <a:t>Temple of </a:t>
            </a:r>
            <a:r>
              <a:rPr lang="en-US" altLang="en-US" sz="1700" dirty="0" err="1">
                <a:latin typeface="Calibri" charset="0"/>
                <a:sym typeface="Calibri" charset="0"/>
              </a:rPr>
              <a:t>Amun</a:t>
            </a:r>
            <a:r>
              <a:rPr lang="en-US" altLang="en-US" sz="1700" dirty="0">
                <a:latin typeface="Calibri" charset="0"/>
                <a:sym typeface="Calibri" charset="0"/>
              </a:rPr>
              <a:t> at </a:t>
            </a:r>
            <a:r>
              <a:rPr lang="en-US" altLang="en-US" sz="1700" dirty="0" err="1">
                <a:latin typeface="Calibri" charset="0"/>
                <a:sym typeface="Calibri" charset="0"/>
              </a:rPr>
              <a:t>Karnak</a:t>
            </a:r>
            <a:endParaRPr lang="en-US" altLang="en-US" sz="1700" dirty="0">
              <a:latin typeface="Calibri" charset="0"/>
              <a:sym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7888" y="5121584"/>
            <a:ext cx="783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http</a:t>
            </a:r>
            <a:r>
              <a:rPr lang="en-AU" dirty="0"/>
              <a:t>://</a:t>
            </a:r>
            <a:r>
              <a:rPr lang="en-AU" dirty="0" smtClean="0"/>
              <a:t>dlib.etc.ucla.edu/projects/Karnak/experience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559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fas3.s3.amazonaws.com/objects/SC978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0" y="161925"/>
            <a:ext cx="4351732" cy="653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70939" y="416902"/>
            <a:ext cx="636563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Amulet of a votive ear</a:t>
            </a:r>
          </a:p>
          <a:p>
            <a:r>
              <a:rPr lang="en-AU" sz="2400" dirty="0" smtClean="0"/>
              <a:t>Dynasty 18, </a:t>
            </a:r>
            <a:r>
              <a:rPr lang="en-AU" sz="2400" dirty="0" err="1" smtClean="0"/>
              <a:t>Deir</a:t>
            </a:r>
            <a:r>
              <a:rPr lang="en-AU" sz="2400" dirty="0" smtClean="0"/>
              <a:t> el-</a:t>
            </a:r>
            <a:r>
              <a:rPr lang="en-AU" sz="2400" dirty="0" err="1" smtClean="0"/>
              <a:t>Bahari</a:t>
            </a:r>
            <a:endParaRPr lang="en-AU" sz="2400" dirty="0" smtClean="0"/>
          </a:p>
          <a:p>
            <a:endParaRPr lang="en-AU" sz="3200" dirty="0"/>
          </a:p>
          <a:p>
            <a:r>
              <a:rPr lang="en-AU" sz="2000" dirty="0" smtClean="0"/>
              <a:t>Boston, Museum of Fine Arts, no.</a:t>
            </a:r>
            <a:r>
              <a:rPr lang="en-US" altLang="en-US" sz="2000" dirty="0" smtClean="0"/>
              <a:t>06.2466.</a:t>
            </a:r>
            <a:endParaRPr lang="en-AU" sz="2000" dirty="0"/>
          </a:p>
          <a:p>
            <a:r>
              <a:rPr lang="en-US" altLang="en-US" sz="1600" dirty="0"/>
              <a:t>&lt;http://www.mfa.org/collections/object/amulet-of-a-votive-ear-136179&gt;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18737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1047874"/>
          </a:xfrm>
        </p:spPr>
        <p:txBody>
          <a:bodyPr/>
          <a:lstStyle/>
          <a:p>
            <a:pPr algn="ctr"/>
            <a:r>
              <a:rPr lang="en-AU" altLang="en-US" dirty="0"/>
              <a:t>Amarna Period</a:t>
            </a:r>
            <a:endParaRPr lang="en-US" alt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554" y="1448167"/>
            <a:ext cx="5905133" cy="5313116"/>
          </a:xfrm>
        </p:spPr>
        <p:txBody>
          <a:bodyPr>
            <a:normAutofit fontScale="92500" lnSpcReduction="10000"/>
          </a:bodyPr>
          <a:lstStyle/>
          <a:p>
            <a:r>
              <a:rPr lang="en-AU" altLang="en-US" dirty="0"/>
              <a:t>King is the only connection to the </a:t>
            </a:r>
            <a:r>
              <a:rPr lang="en-AU" altLang="en-US" dirty="0" smtClean="0"/>
              <a:t>god</a:t>
            </a:r>
          </a:p>
          <a:p>
            <a:pPr marL="0" indent="0">
              <a:buNone/>
            </a:pPr>
            <a:r>
              <a:rPr lang="en-AU" altLang="en-US" sz="2400" cap="small" dirty="0">
                <a:solidFill>
                  <a:srgbClr val="0070C0"/>
                </a:solidFill>
              </a:rPr>
              <a:t>E</a:t>
            </a:r>
            <a:r>
              <a:rPr lang="en-AU" altLang="en-US" sz="2400" cap="small" dirty="0" smtClean="0">
                <a:solidFill>
                  <a:srgbClr val="0070C0"/>
                </a:solidFill>
              </a:rPr>
              <a:t>vidence</a:t>
            </a:r>
          </a:p>
          <a:p>
            <a:pPr marL="0" indent="0">
              <a:buNone/>
            </a:pPr>
            <a:r>
              <a:rPr lang="en-AU" altLang="en-US" sz="2400" dirty="0" smtClean="0"/>
              <a:t>Hymn </a:t>
            </a:r>
            <a:r>
              <a:rPr lang="en-AU" altLang="en-US" sz="2400" dirty="0"/>
              <a:t>to Aten</a:t>
            </a:r>
          </a:p>
          <a:p>
            <a:pPr>
              <a:buFontTx/>
              <a:buNone/>
            </a:pPr>
            <a:r>
              <a:rPr lang="en-AU" altLang="en-US" sz="2000" i="1" dirty="0"/>
              <a:t>“</a:t>
            </a:r>
            <a:r>
              <a:rPr lang="en-US" altLang="en-US" sz="2000" i="1" dirty="0"/>
              <a:t>You are in my heart, there is no other who knows you, only your son, Akhenaten, whom you have taught your ways and your might</a:t>
            </a:r>
            <a:r>
              <a:rPr lang="en-US" altLang="en-US" sz="2000" i="1" dirty="0" smtClean="0"/>
              <a:t>.”</a:t>
            </a:r>
            <a:endParaRPr lang="en-US" altLang="en-US" sz="2000" i="1" dirty="0"/>
          </a:p>
          <a:p>
            <a:pPr>
              <a:buFontTx/>
              <a:buNone/>
            </a:pPr>
            <a:endParaRPr lang="en-AU" altLang="en-US" dirty="0" smtClean="0"/>
          </a:p>
          <a:p>
            <a:r>
              <a:rPr lang="en-AU" altLang="en-US" dirty="0"/>
              <a:t>King is the focal point of personal </a:t>
            </a:r>
            <a:r>
              <a:rPr lang="en-AU" altLang="en-US" dirty="0" smtClean="0"/>
              <a:t>devotion</a:t>
            </a:r>
          </a:p>
          <a:p>
            <a:pPr marL="0" indent="0">
              <a:buNone/>
            </a:pPr>
            <a:r>
              <a:rPr lang="en-AU" altLang="en-US" sz="2400" cap="small" dirty="0">
                <a:solidFill>
                  <a:srgbClr val="0070C0"/>
                </a:solidFill>
              </a:rPr>
              <a:t>Evidence</a:t>
            </a:r>
          </a:p>
          <a:p>
            <a:pPr marL="0" indent="0">
              <a:buNone/>
            </a:pPr>
            <a:r>
              <a:rPr lang="en-AU" altLang="en-US" sz="2400" dirty="0" smtClean="0"/>
              <a:t>King replaces gods in </a:t>
            </a:r>
          </a:p>
          <a:p>
            <a:pPr lvl="1">
              <a:buFontTx/>
              <a:buChar char="-"/>
            </a:pPr>
            <a:r>
              <a:rPr lang="en-AU" altLang="en-US" sz="2200" dirty="0" smtClean="0"/>
              <a:t>Household shrines</a:t>
            </a:r>
          </a:p>
          <a:p>
            <a:pPr lvl="1">
              <a:buFontTx/>
              <a:buChar char="-"/>
            </a:pPr>
            <a:r>
              <a:rPr lang="en-AU" altLang="en-US" sz="2200" dirty="0" smtClean="0"/>
              <a:t>Tomb depictions</a:t>
            </a:r>
          </a:p>
          <a:p>
            <a:pPr lvl="1">
              <a:buFontTx/>
              <a:buChar char="-"/>
            </a:pPr>
            <a:r>
              <a:rPr lang="en-AU" altLang="en-US" sz="2200" dirty="0" smtClean="0"/>
              <a:t>Festival processions</a:t>
            </a:r>
            <a:endParaRPr lang="en-AU" altLang="en-US" sz="2200" dirty="0"/>
          </a:p>
          <a:p>
            <a:pPr>
              <a:buFontTx/>
              <a:buNone/>
            </a:pPr>
            <a:endParaRPr lang="en-AU" altLang="en-US" dirty="0"/>
          </a:p>
        </p:txBody>
      </p:sp>
      <p:pic>
        <p:nvPicPr>
          <p:cNvPr id="4" name="Picture 4" descr="Akhenaten Berlin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43687" y="1454394"/>
            <a:ext cx="4710113" cy="45259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838200" y="1248508"/>
            <a:ext cx="10515600" cy="415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643687" y="5999148"/>
            <a:ext cx="471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Household shrine from Amarna.</a:t>
            </a:r>
            <a:br>
              <a:rPr lang="en-AU" dirty="0" smtClean="0"/>
            </a:br>
            <a:r>
              <a:rPr lang="en-AU" dirty="0" err="1" smtClean="0"/>
              <a:t>Ägyptisches</a:t>
            </a:r>
            <a:r>
              <a:rPr lang="en-AU" dirty="0" smtClean="0"/>
              <a:t> Museum Berlin, stele no. 14145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172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8" y="958902"/>
            <a:ext cx="4644571" cy="1325563"/>
          </a:xfrm>
        </p:spPr>
        <p:txBody>
          <a:bodyPr/>
          <a:lstStyle/>
          <a:p>
            <a:r>
              <a:rPr lang="en-AU" dirty="0" smtClean="0"/>
              <a:t>Official Temple Cult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27"/>
          <a:stretch/>
        </p:blipFill>
        <p:spPr>
          <a:xfrm>
            <a:off x="6647543" y="365123"/>
            <a:ext cx="3907971" cy="2513119"/>
          </a:xfrm>
        </p:spPr>
      </p:pic>
      <p:sp>
        <p:nvSpPr>
          <p:cNvPr id="5" name="TextBox 4"/>
          <p:cNvSpPr txBox="1"/>
          <p:nvPr/>
        </p:nvSpPr>
        <p:spPr>
          <a:xfrm>
            <a:off x="718457" y="3482369"/>
            <a:ext cx="103196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/>
              <a:t>State </a:t>
            </a:r>
            <a:r>
              <a:rPr lang="en-AU" sz="2800" dirty="0"/>
              <a:t>religion, </a:t>
            </a:r>
            <a:r>
              <a:rPr lang="en-AU" sz="2800" dirty="0" smtClean="0"/>
              <a:t>theoretically conducted by the </a:t>
            </a:r>
            <a:r>
              <a:rPr lang="en-AU" sz="2800" dirty="0"/>
              <a:t>king </a:t>
            </a:r>
            <a:endParaRPr lang="en-AU" sz="2800" dirty="0" smtClean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/>
              <a:t>Daily temple ritual conducted by priests on behalf of the king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/>
              <a:t>Restricted access inside the temple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20428" y="2878242"/>
            <a:ext cx="2362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/>
              <a:t>http://dlib.etc.ucla.edu/projects/Karnak/experience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16428" y="2103229"/>
            <a:ext cx="4517572" cy="151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8457" y="5795562"/>
            <a:ext cx="983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i="1" dirty="0" smtClean="0"/>
              <a:t>What involvement did ordinary people have in Dynasty 18 religion and cult?</a:t>
            </a:r>
            <a:endParaRPr lang="en-AU" sz="24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3" y="5701274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8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463329" y="428110"/>
            <a:ext cx="76413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r>
              <a:rPr lang="en-US" altLang="en-US" sz="4400" dirty="0">
                <a:latin typeface="Calibri" charset="0"/>
              </a:rPr>
              <a:t>Great Temple of </a:t>
            </a:r>
            <a:r>
              <a:rPr lang="en-US" altLang="en-US" sz="4400" dirty="0" err="1">
                <a:latin typeface="Calibri" charset="0"/>
              </a:rPr>
              <a:t>Amun</a:t>
            </a:r>
            <a:r>
              <a:rPr lang="en-US" altLang="en-US" sz="4400" dirty="0">
                <a:latin typeface="Calibri" charset="0"/>
              </a:rPr>
              <a:t> at </a:t>
            </a:r>
            <a:r>
              <a:rPr lang="en-US" altLang="en-US" sz="4400" dirty="0" err="1">
                <a:latin typeface="Calibri" charset="0"/>
              </a:rPr>
              <a:t>Karnak</a:t>
            </a:r>
            <a:endParaRPr lang="en-US" alt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733"/>
            <a:ext cx="3468162" cy="4624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78" y="3848100"/>
            <a:ext cx="4013200" cy="300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37" y="1715667"/>
            <a:ext cx="3468163" cy="46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1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Digital Karnak</a:t>
            </a:r>
            <a:br>
              <a:rPr lang="en-AU" dirty="0" smtClean="0"/>
            </a:br>
            <a:r>
              <a:rPr lang="en-AU" sz="3600" dirty="0" smtClean="0"/>
              <a:t>University of California, Los Angeles (UCLA)</a:t>
            </a:r>
            <a:endParaRPr lang="en-AU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97528" y="5402715"/>
            <a:ext cx="8044543" cy="660628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hlinkClick r:id="rId4"/>
              </a:rPr>
              <a:t>http://</a:t>
            </a:r>
            <a:r>
              <a:rPr lang="en-AU" dirty="0" smtClean="0">
                <a:hlinkClick r:id="rId4"/>
              </a:rPr>
              <a:t>dlib.etc.ucla.edu/projects/Karnak/experience</a:t>
            </a:r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94" y="1930738"/>
            <a:ext cx="3944081" cy="2912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Karnak introdu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82453" y="1930738"/>
            <a:ext cx="5166548" cy="290618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838200" y="1640263"/>
            <a:ext cx="10143931" cy="35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28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4" y="1277026"/>
            <a:ext cx="505142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840" y="4318000"/>
            <a:ext cx="56007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8" y="1277026"/>
            <a:ext cx="5777160" cy="379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77143" y="5068465"/>
            <a:ext cx="25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Oblique aerial view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7830004" y="3947359"/>
            <a:ext cx="25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Vertical aerial view</a:t>
            </a:r>
            <a:endParaRPr lang="en-AU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90268" y="346076"/>
            <a:ext cx="5609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Calibri" charset="0"/>
              </a:rPr>
              <a:t>Great Temple of </a:t>
            </a:r>
            <a:r>
              <a:rPr lang="en-US" altLang="en-US" sz="3200" dirty="0" err="1">
                <a:latin typeface="Calibri" charset="0"/>
              </a:rPr>
              <a:t>Amun</a:t>
            </a:r>
            <a:r>
              <a:rPr lang="en-US" altLang="en-US" sz="3200" dirty="0">
                <a:latin typeface="Calibri" charset="0"/>
              </a:rPr>
              <a:t> at </a:t>
            </a:r>
            <a:r>
              <a:rPr lang="en-US" altLang="en-US" sz="3200" dirty="0" err="1">
                <a:latin typeface="Calibri" charset="0"/>
              </a:rPr>
              <a:t>Karnak</a:t>
            </a:r>
            <a:endParaRPr lang="en-US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258643" y="6075430"/>
            <a:ext cx="2078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/>
              <a:t>S. R. </a:t>
            </a:r>
            <a:r>
              <a:rPr lang="en-AU" sz="1050" dirty="0" smtClean="0"/>
              <a:t>Koehler, </a:t>
            </a:r>
            <a:r>
              <a:rPr lang="en-AU" sz="1050" i="1" dirty="0"/>
              <a:t>Architecture, Sculpture, and the Industrial Arts Among the Nations of Antiquity</a:t>
            </a:r>
            <a:r>
              <a:rPr lang="en-AU" sz="1050" dirty="0"/>
              <a:t> </a:t>
            </a:r>
            <a:r>
              <a:rPr lang="en-AU" sz="1050" dirty="0" smtClean="0"/>
              <a:t> (Boston, 1879), pl.1, fig. 9.</a:t>
            </a:r>
            <a:endParaRPr lang="en-AU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10657087" y="6260096"/>
            <a:ext cx="98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Plan</a:t>
            </a:r>
            <a:endParaRPr lang="en-AU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0268" y="966015"/>
            <a:ext cx="586793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19" y="5429143"/>
            <a:ext cx="2504712" cy="14258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3730" y="6514012"/>
            <a:ext cx="15334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 smtClean="0"/>
              <a:t>Renfrew &amp; </a:t>
            </a:r>
            <a:r>
              <a:rPr lang="en-AU" sz="900" dirty="0" err="1" smtClean="0"/>
              <a:t>Bahn</a:t>
            </a:r>
            <a:r>
              <a:rPr lang="en-AU" sz="900" dirty="0" smtClean="0"/>
              <a:t> (2012:79)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22619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"/>
          <p:cNvSpPr txBox="1">
            <a:spLocks noChangeArrowheads="1"/>
          </p:cNvSpPr>
          <p:nvPr/>
        </p:nvSpPr>
        <p:spPr bwMode="auto">
          <a:xfrm>
            <a:off x="1939926" y="641351"/>
            <a:ext cx="82200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dirty="0" smtClean="0">
                <a:solidFill>
                  <a:srgbClr val="0070C0"/>
                </a:solidFill>
                <a:latin typeface="+mj-lt"/>
              </a:rPr>
              <a:t>Temple entrance</a:t>
            </a:r>
            <a:endParaRPr lang="en-US" altLang="en-US" sz="4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413000"/>
            <a:ext cx="56007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184401" y="3332163"/>
            <a:ext cx="1127125" cy="11112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5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1"/>
          <p:cNvSpPr txBox="1">
            <a:spLocks noChangeArrowheads="1"/>
          </p:cNvSpPr>
          <p:nvPr/>
        </p:nvSpPr>
        <p:spPr bwMode="auto">
          <a:xfrm>
            <a:off x="1939926" y="641351"/>
            <a:ext cx="82200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dirty="0">
                <a:solidFill>
                  <a:srgbClr val="0070C0"/>
                </a:solidFill>
                <a:latin typeface="+mj-lt"/>
              </a:rPr>
              <a:t>Courtyard</a:t>
            </a:r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413000"/>
            <a:ext cx="56007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616325" y="2413001"/>
            <a:ext cx="1392238" cy="1833563"/>
          </a:xfrm>
          <a:prstGeom prst="round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0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1"/>
          <p:cNvSpPr txBox="1">
            <a:spLocks noChangeArrowheads="1"/>
          </p:cNvSpPr>
          <p:nvPr/>
        </p:nvSpPr>
        <p:spPr bwMode="auto">
          <a:xfrm>
            <a:off x="446314" y="595849"/>
            <a:ext cx="1139734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dirty="0" err="1">
                <a:solidFill>
                  <a:srgbClr val="0070C0"/>
                </a:solidFill>
                <a:latin typeface="+mj-lt"/>
              </a:rPr>
              <a:t>Hypostle</a:t>
            </a:r>
            <a:r>
              <a:rPr lang="en-US" altLang="en-US" sz="4000" dirty="0">
                <a:solidFill>
                  <a:srgbClr val="0070C0"/>
                </a:solidFill>
                <a:latin typeface="+mj-lt"/>
              </a:rPr>
              <a:t> hall and C</a:t>
            </a:r>
            <a:r>
              <a:rPr lang="en-US" altLang="en-US" sz="4000" dirty="0" smtClean="0">
                <a:solidFill>
                  <a:srgbClr val="0070C0"/>
                </a:solidFill>
                <a:latin typeface="+mj-lt"/>
              </a:rPr>
              <a:t>olonnaded hall</a:t>
            </a:r>
            <a:endParaRPr lang="en-US" alt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413000"/>
            <a:ext cx="56007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5008564" y="2413001"/>
            <a:ext cx="985837" cy="1681163"/>
          </a:xfrm>
          <a:prstGeom prst="round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11925" y="2778125"/>
            <a:ext cx="285750" cy="1316038"/>
          </a:xfrm>
          <a:prstGeom prst="round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1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C UNI BASIC_Round 1 Draft for feedback">
  <a:themeElements>
    <a:clrScheme name="MQU Colours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MQ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BA232C6-A5C1-47B9-8A28-464167D16A10}" vid="{FDACC145-6D33-49F9-BAB5-402643AB0C2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13399</TotalTime>
  <Words>666</Words>
  <Application>Microsoft Office PowerPoint</Application>
  <PresentationFormat>Widescreen</PresentationFormat>
  <Paragraphs>119</Paragraphs>
  <Slides>22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Calisto MT</vt:lpstr>
      <vt:lpstr>Georgia</vt:lpstr>
      <vt:lpstr>Wingdings</vt:lpstr>
      <vt:lpstr>Office Theme</vt:lpstr>
      <vt:lpstr>MAC UNI BASIC_Round 1 Draft for feedback</vt:lpstr>
      <vt:lpstr>Ancient Egyptian religion, temples and festivals in Dynasty 18</vt:lpstr>
      <vt:lpstr>Ancient Egyptian religion, temples and festivals in Dynasty 18</vt:lpstr>
      <vt:lpstr>Official Temple Cult</vt:lpstr>
      <vt:lpstr>PowerPoint Presentation</vt:lpstr>
      <vt:lpstr>Digital Karnak University of California, Los Angeles (UCLA)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Egyptian religion during Dynasty 18</vt:lpstr>
      <vt:lpstr>Opet festival</vt:lpstr>
      <vt:lpstr>Opet festival</vt:lpstr>
      <vt:lpstr>PowerPoint Presentation</vt:lpstr>
      <vt:lpstr>PowerPoint Presentation</vt:lpstr>
      <vt:lpstr>Oracles</vt:lpstr>
      <vt:lpstr>Votive Offerings</vt:lpstr>
      <vt:lpstr>PowerPoint Presentation</vt:lpstr>
      <vt:lpstr>PowerPoint Presentation</vt:lpstr>
      <vt:lpstr>PowerPoint Presentation</vt:lpstr>
      <vt:lpstr>Amarna Period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Ancient Egyptian religion, temples and festivals in the Eighteenth Dynasty</dc:title>
  <dc:creator>Terence Foltyn</dc:creator>
  <cp:lastModifiedBy>Terence Foltyn</cp:lastModifiedBy>
  <cp:revision>47</cp:revision>
  <dcterms:created xsi:type="dcterms:W3CDTF">2017-03-20T00:56:08Z</dcterms:created>
  <dcterms:modified xsi:type="dcterms:W3CDTF">2017-03-31T02:36:43Z</dcterms:modified>
</cp:coreProperties>
</file>